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Outfit Medium"/>
      <p:regular r:id="rId12"/>
    </p:embeddedFont>
    <p:embeddedFont>
      <p:font typeface="Outfit Medium"/>
      <p:regular r:id="rId13"/>
    </p:embeddedFont>
    <p:embeddedFont>
      <p:font typeface="IBM Plex Sans"/>
      <p:regular r:id="rId14"/>
    </p:embeddedFont>
    <p:embeddedFont>
      <p:font typeface="IBM Plex Sans"/>
      <p:regular r:id="rId15"/>
    </p:embeddedFont>
    <p:embeddedFont>
      <p:font typeface="IBM Plex Sans"/>
      <p:regular r:id="rId16"/>
    </p:embeddedFont>
    <p:embeddedFont>
      <p:font typeface="IBM Plex Sans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Verilookie: A Deepfake and AI-Generated Media Detector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Unveiling the truth in a world of manipulated media.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530"/>
            <a:ext cx="4532352" cy="566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What is Verilookie?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075" y="1643182"/>
            <a:ext cx="13044249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Verilookie is a web-based application designed to detect deepfakes and AI-generated images and videos, providing users with a robust tool to analyze media files and determine their authenticity.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075" y="2962870"/>
            <a:ext cx="6408777" cy="2038350"/>
          </a:xfrm>
          <a:prstGeom prst="roundRect">
            <a:avLst>
              <a:gd name="adj" fmla="val 7178"/>
            </a:avLst>
          </a:prstGeom>
          <a:solidFill>
            <a:srgbClr val="FFFFFF">
              <a:alpha val="95000"/>
            </a:srgbClr>
          </a:solidFill>
          <a:ln/>
          <a:effectLst>
            <a:outerShdw sx="100000" sy="100000" kx="0" ky="0" algn="bl" rotWithShape="0" blurRad="0" dist="20320" dir="2700000">
              <a:srgbClr val="b5c1e2">
                <a:alpha val="10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93075" y="2932390"/>
            <a:ext cx="6408777" cy="121920"/>
          </a:xfrm>
          <a:prstGeom prst="roundRect">
            <a:avLst>
              <a:gd name="adj" fmla="val 167287"/>
            </a:avLst>
          </a:prstGeom>
          <a:solidFill>
            <a:srgbClr val="A2B9F9"/>
          </a:solidFill>
          <a:ln/>
        </p:spPr>
      </p:sp>
      <p:sp>
        <p:nvSpPr>
          <p:cNvPr id="6" name="Shape 4"/>
          <p:cNvSpPr/>
          <p:nvPr/>
        </p:nvSpPr>
        <p:spPr>
          <a:xfrm>
            <a:off x="3657481" y="2622947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A2B9F9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1435" y="2792849"/>
            <a:ext cx="271939" cy="33992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0131" y="3529370"/>
            <a:ext cx="2912388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Image &amp; Video 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0131" y="4019312"/>
            <a:ext cx="5894665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Upload media files for deepfake and AI-generation detection.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428" y="2962870"/>
            <a:ext cx="6408896" cy="2038350"/>
          </a:xfrm>
          <a:prstGeom prst="roundRect">
            <a:avLst>
              <a:gd name="adj" fmla="val 7178"/>
            </a:avLst>
          </a:prstGeom>
          <a:solidFill>
            <a:srgbClr val="FFFFFF">
              <a:alpha val="95000"/>
            </a:srgbClr>
          </a:solidFill>
          <a:ln/>
          <a:effectLst>
            <a:outerShdw sx="100000" sy="100000" kx="0" ky="0" algn="bl" rotWithShape="0" blurRad="0" dist="20320" dir="2700000">
              <a:srgbClr val="b5c1e2">
                <a:alpha val="100000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7428428" y="2932390"/>
            <a:ext cx="6408896" cy="121920"/>
          </a:xfrm>
          <a:prstGeom prst="roundRect">
            <a:avLst>
              <a:gd name="adj" fmla="val 167287"/>
            </a:avLst>
          </a:prstGeom>
          <a:solidFill>
            <a:srgbClr val="A2B9F9"/>
          </a:solidFill>
          <a:ln/>
        </p:spPr>
      </p:sp>
      <p:sp>
        <p:nvSpPr>
          <p:cNvPr id="12" name="Shape 9"/>
          <p:cNvSpPr/>
          <p:nvPr/>
        </p:nvSpPr>
        <p:spPr>
          <a:xfrm>
            <a:off x="10292953" y="2622947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A2B9F9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07" y="2792849"/>
            <a:ext cx="271939" cy="33992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5484" y="3529370"/>
            <a:ext cx="3254335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Unified Detection Pipeline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85484" y="4019312"/>
            <a:ext cx="5894784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 multi-layered approach to analysis for more accurate results.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93075" y="5567720"/>
            <a:ext cx="6408777" cy="2038350"/>
          </a:xfrm>
          <a:prstGeom prst="roundRect">
            <a:avLst>
              <a:gd name="adj" fmla="val 7178"/>
            </a:avLst>
          </a:prstGeom>
          <a:solidFill>
            <a:srgbClr val="FFFFFF">
              <a:alpha val="95000"/>
            </a:srgbClr>
          </a:solidFill>
          <a:ln/>
          <a:effectLst>
            <a:outerShdw sx="100000" sy="100000" kx="0" ky="0" algn="bl" rotWithShape="0" blurRad="0" dist="20320" dir="2700000">
              <a:srgbClr val="b5c1e2">
                <a:alpha val="100000"/>
              </a:srgbClr>
            </a:outerShdw>
          </a:effectLst>
        </p:spPr>
      </p:sp>
      <p:sp>
        <p:nvSpPr>
          <p:cNvPr id="17" name="Shape 13"/>
          <p:cNvSpPr/>
          <p:nvPr/>
        </p:nvSpPr>
        <p:spPr>
          <a:xfrm>
            <a:off x="793075" y="5537240"/>
            <a:ext cx="6408777" cy="121920"/>
          </a:xfrm>
          <a:prstGeom prst="roundRect">
            <a:avLst>
              <a:gd name="adj" fmla="val 167287"/>
            </a:avLst>
          </a:prstGeom>
          <a:solidFill>
            <a:srgbClr val="A2B9F9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481" y="5227796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A2B9F9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435" y="5397698"/>
            <a:ext cx="271939" cy="339923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50131" y="6134219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Gamified Learning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1050131" y="6624161"/>
            <a:ext cx="5894665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An integrated quiz and reward system to educate users.</a:t>
            </a:r>
            <a:endParaRPr lang="en-US" sz="1750" dirty="0"/>
          </a:p>
        </p:txBody>
      </p:sp>
      <p:sp>
        <p:nvSpPr>
          <p:cNvPr id="22" name="Shape 17"/>
          <p:cNvSpPr/>
          <p:nvPr/>
        </p:nvSpPr>
        <p:spPr>
          <a:xfrm>
            <a:off x="7428428" y="5567720"/>
            <a:ext cx="6408896" cy="2038350"/>
          </a:xfrm>
          <a:prstGeom prst="roundRect">
            <a:avLst>
              <a:gd name="adj" fmla="val 7178"/>
            </a:avLst>
          </a:prstGeom>
          <a:solidFill>
            <a:srgbClr val="FFFFFF">
              <a:alpha val="95000"/>
            </a:srgbClr>
          </a:solidFill>
          <a:ln/>
          <a:effectLst>
            <a:outerShdw sx="100000" sy="100000" kx="0" ky="0" algn="bl" rotWithShape="0" blurRad="0" dist="20320" dir="2700000">
              <a:srgbClr val="b5c1e2">
                <a:alpha val="100000"/>
              </a:srgbClr>
            </a:outerShdw>
          </a:effectLst>
        </p:spPr>
      </p:sp>
      <p:sp>
        <p:nvSpPr>
          <p:cNvPr id="23" name="Shape 18"/>
          <p:cNvSpPr/>
          <p:nvPr/>
        </p:nvSpPr>
        <p:spPr>
          <a:xfrm>
            <a:off x="7428428" y="5537240"/>
            <a:ext cx="6408896" cy="121920"/>
          </a:xfrm>
          <a:prstGeom prst="roundRect">
            <a:avLst>
              <a:gd name="adj" fmla="val 167287"/>
            </a:avLst>
          </a:prstGeom>
          <a:solidFill>
            <a:srgbClr val="A2B9F9"/>
          </a:solidFill>
          <a:ln/>
        </p:spPr>
      </p:sp>
      <p:sp>
        <p:nvSpPr>
          <p:cNvPr id="24" name="Shape 19"/>
          <p:cNvSpPr/>
          <p:nvPr/>
        </p:nvSpPr>
        <p:spPr>
          <a:xfrm>
            <a:off x="10292953" y="5227796"/>
            <a:ext cx="679847" cy="679847"/>
          </a:xfrm>
          <a:prstGeom prst="roundRect">
            <a:avLst>
              <a:gd name="adj" fmla="val 134501"/>
            </a:avLst>
          </a:prstGeom>
          <a:solidFill>
            <a:srgbClr val="A2B9F9"/>
          </a:solidFill>
          <a:ln/>
        </p:spPr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907" y="5397698"/>
            <a:ext cx="271939" cy="339923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85484" y="6134219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Personalized Quizzes</a:t>
            </a:r>
            <a:endParaRPr lang="en-US" sz="2200" dirty="0"/>
          </a:p>
        </p:txBody>
      </p:sp>
      <p:sp>
        <p:nvSpPr>
          <p:cNvPr id="27" name="Text 21"/>
          <p:cNvSpPr/>
          <p:nvPr/>
        </p:nvSpPr>
        <p:spPr>
          <a:xfrm>
            <a:off x="7685484" y="6624161"/>
            <a:ext cx="5894784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AI-powered quizzes that adapt to the user's knowledge level.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9802"/>
            <a:ext cx="578679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Significance in Cybersecurity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2904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The proliferation of deepfakes and AI-generated content poses significant threats. Verilookie directly addresses these challenges: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71361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5C1E2"/>
            </a:solidFill>
            <a:prstDash val="solid"/>
          </a:ln>
          <a:effectLst>
            <a:outerShdw sx="100000" sy="100000" kx="0" ky="0" algn="bl" rotWithShape="0" blurRad="0" dist="20320" dir="2700000">
              <a:srgbClr val="b5c1e2">
                <a:alpha val="10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63310" y="3271361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A2B9F9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528655"/>
            <a:ext cx="33981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Combating Misinformation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019074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Helps users verify media authenticity, reducing the spread of fake news and propaganda.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271361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5C1E2"/>
            </a:solidFill>
            <a:prstDash val="solid"/>
          </a:ln>
          <a:effectLst>
            <a:outerShdw sx="100000" sy="100000" kx="0" ky="0" algn="bl" rotWithShape="0" blurRad="0" dist="20320" dir="2700000">
              <a:srgbClr val="b5c1e2">
                <a:alpha val="100000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7398067" y="3271361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A2B9F9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3528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Preventing Fraud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4019074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Detects manipulated media used for financial fraud, identity theft, or blackmail.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228987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5C1E2"/>
            </a:solidFill>
            <a:prstDash val="solid"/>
          </a:ln>
          <a:effectLst>
            <a:outerShdw sx="100000" sy="100000" kx="0" ky="0" algn="bl" rotWithShape="0" blurRad="0" dist="20320" dir="2700000">
              <a:srgbClr val="b5c1e2">
                <a:alpha val="100000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763310" y="5228987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A2B9F9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486281"/>
            <a:ext cx="32457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Protecting Digital Identity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2524" y="5976699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Empowers users to verify if their likeness has been used in a deepfake.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228987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5C1E2"/>
            </a:solidFill>
            <a:prstDash val="solid"/>
          </a:ln>
          <a:effectLst>
            <a:outerShdw sx="100000" sy="100000" kx="0" ky="0" algn="bl" rotWithShape="0" blurRad="0" dist="20320" dir="2700000">
              <a:srgbClr val="b5c1e2">
                <a:alpha val="100000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7398067" y="5228987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A2B9F9"/>
          </a:solidFill>
          <a:ln/>
        </p:spPr>
      </p:sp>
      <p:sp>
        <p:nvSpPr>
          <p:cNvPr id="18" name="Text 16"/>
          <p:cNvSpPr/>
          <p:nvPr/>
        </p:nvSpPr>
        <p:spPr>
          <a:xfrm>
            <a:off x="7777282" y="5486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Educating Users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77282" y="5976699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Gamification teaches users to spot manipulated media, building resilience against attacks.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831" y="435888"/>
            <a:ext cx="4507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System Architecture (Prototype)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554831" y="1149072"/>
            <a:ext cx="13520737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Verilookie is a full-stack web application with a Python backend (FastAPI) and a React frontend, integrating advanced AI/ML models.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831" y="1580793"/>
            <a:ext cx="13520737" cy="767846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45" y="5519912"/>
            <a:ext cx="402914" cy="4029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82583" y="7320432"/>
            <a:ext cx="3021853" cy="377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React Frontend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875139" y="7805607"/>
            <a:ext cx="3236740" cy="604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User interface for uploads and quizzes</a:t>
            </a:r>
            <a:endParaRPr lang="en-US" sz="10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297" y="4942403"/>
            <a:ext cx="402914" cy="40291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413495" y="2429858"/>
            <a:ext cx="3021853" cy="377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FastAPI Backend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3306052" y="2915033"/>
            <a:ext cx="3236740" cy="604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Handles API, routing, and orchestration</a:t>
            </a:r>
            <a:endParaRPr lang="en-US" sz="10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348" y="5519912"/>
            <a:ext cx="402914" cy="40291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790686" y="7320432"/>
            <a:ext cx="3021852" cy="377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Detection Pipeline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5683242" y="7805607"/>
            <a:ext cx="3236740" cy="604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Deepfake, AIGC, unified analysis</a:t>
            </a:r>
            <a:endParaRPr lang="en-US" sz="10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2400" y="4942403"/>
            <a:ext cx="402914" cy="40291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221599" y="2429858"/>
            <a:ext cx="3021853" cy="377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Quiz Generator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8114155" y="2915033"/>
            <a:ext cx="3236740" cy="604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Generates quizzes via Gemini API</a:t>
            </a:r>
            <a:endParaRPr lang="en-US" sz="105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6451" y="5519912"/>
            <a:ext cx="402914" cy="402914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0518206" y="7320432"/>
            <a:ext cx="3236740" cy="755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AI/ML Models &amp; Storage</a:t>
            </a:r>
            <a:endParaRPr lang="en-US" sz="1350" dirty="0"/>
          </a:p>
        </p:txBody>
      </p:sp>
      <p:sp>
        <p:nvSpPr>
          <p:cNvPr id="19" name="Text 11"/>
          <p:cNvSpPr/>
          <p:nvPr/>
        </p:nvSpPr>
        <p:spPr>
          <a:xfrm>
            <a:off x="10518206" y="8183339"/>
            <a:ext cx="3236740" cy="604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ViT, NVIDIA/Gemini APIs, JSON files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834" y="451604"/>
            <a:ext cx="3284815" cy="410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Prototype Nature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74834" y="1190506"/>
            <a:ext cx="1348073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This project demonstrates core functionalities, with some aspects simplified for the prototype stage: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74834" y="1785580"/>
            <a:ext cx="654010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Data Storage: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Uses JSON files instead of a robust database.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4834" y="2105620"/>
            <a:ext cx="654010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User Management: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A single user_id is used for demonstration.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4834" y="2425660"/>
            <a:ext cx="654010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Scalability: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Not designed for high-traffic, production use.</a:t>
            </a:r>
            <a:endParaRPr lang="en-US" sz="12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3083" y="1822490"/>
            <a:ext cx="6540103" cy="654010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74834" y="8731925"/>
            <a:ext cx="1348073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Future work involves integrating a proper database, full user authentication, and deployment in a scalable cloud environment.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2025-09-14T07:59:41Z</dcterms:created>
  <dcterms:modified xsi:type="dcterms:W3CDTF">2025-09-14T07:59:41Z</dcterms:modified>
</cp:coreProperties>
</file>